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40" d="100"/>
          <a:sy n="140" d="100"/>
        </p:scale>
        <p:origin x="830" y="-9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6C93E3FF-55FD-4B3E-99F8-1C91DEB5F9F8}" type="datetimeFigureOut">
              <a:rPr lang="pt-BR" smtClean="0"/>
              <a:t>24/03/2024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2742734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C93E3FF-55FD-4B3E-99F8-1C91DEB5F9F8}" type="datetimeFigureOut">
              <a:rPr lang="pt-BR" smtClean="0"/>
              <a:t>24/03/2024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367567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C93E3FF-55FD-4B3E-99F8-1C91DEB5F9F8}" type="datetimeFigureOut">
              <a:rPr lang="pt-BR" smtClean="0"/>
              <a:t>24/03/2024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33344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C93E3FF-55FD-4B3E-99F8-1C91DEB5F9F8}" type="datetimeFigureOut">
              <a:rPr lang="pt-BR" smtClean="0"/>
              <a:t>24/03/2024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42880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6C93E3FF-55FD-4B3E-99F8-1C91DEB5F9F8}" type="datetimeFigureOut">
              <a:rPr lang="pt-BR" smtClean="0"/>
              <a:t>24/03/2024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2089713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6C93E3FF-55FD-4B3E-99F8-1C91DEB5F9F8}" type="datetimeFigureOut">
              <a:rPr lang="pt-BR" smtClean="0"/>
              <a:t>24/03/2024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1748174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4453467"/>
            <a:ext cx="2901255" cy="655037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4453467"/>
            <a:ext cx="2915543" cy="655037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6C93E3FF-55FD-4B3E-99F8-1C91DEB5F9F8}" type="datetimeFigureOut">
              <a:rPr lang="pt-BR" smtClean="0"/>
              <a:t>24/03/2024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328248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6C93E3FF-55FD-4B3E-99F8-1C91DEB5F9F8}" type="datetimeFigureOut">
              <a:rPr lang="pt-BR" smtClean="0"/>
              <a:t>24/03/2024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398601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3E3FF-55FD-4B3E-99F8-1C91DEB5F9F8}" type="datetimeFigureOut">
              <a:rPr lang="pt-BR" smtClean="0"/>
              <a:t>24/03/2024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137421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6C93E3FF-55FD-4B3E-99F8-1C91DEB5F9F8}" type="datetimeFigureOut">
              <a:rPr lang="pt-BR" smtClean="0"/>
              <a:t>24/03/2024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136801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6C93E3FF-55FD-4B3E-99F8-1C91DEB5F9F8}" type="datetimeFigureOut">
              <a:rPr lang="pt-BR" smtClean="0"/>
              <a:t>24/03/2024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19C5694-5087-453A-A68A-DF2A83E5A8CC}" type="slidenum">
              <a:rPr lang="pt-BR" smtClean="0"/>
              <a:t>‹nº›</a:t>
            </a:fld>
            <a:endParaRPr lang="pt-BR"/>
          </a:p>
        </p:txBody>
      </p:sp>
    </p:spTree>
    <p:extLst>
      <p:ext uri="{BB962C8B-B14F-4D97-AF65-F5344CB8AC3E}">
        <p14:creationId xmlns:p14="http://schemas.microsoft.com/office/powerpoint/2010/main" val="253855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6C93E3FF-55FD-4B3E-99F8-1C91DEB5F9F8}" type="datetimeFigureOut">
              <a:rPr lang="pt-BR" smtClean="0"/>
              <a:t>24/03/2024</a:t>
            </a:fld>
            <a:endParaRPr lang="pt-B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pt-B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119C5694-5087-453A-A68A-DF2A83E5A8CC}" type="slidenum">
              <a:rPr lang="pt-BR" smtClean="0"/>
              <a:t>‹nº›</a:t>
            </a:fld>
            <a:endParaRPr lang="pt-BR"/>
          </a:p>
        </p:txBody>
      </p:sp>
    </p:spTree>
    <p:extLst>
      <p:ext uri="{BB962C8B-B14F-4D97-AF65-F5344CB8AC3E}">
        <p14:creationId xmlns:p14="http://schemas.microsoft.com/office/powerpoint/2010/main" val="1501924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DB206B6C-ECBC-6A6A-AA3E-1D9349816236}"/>
              </a:ext>
            </a:extLst>
          </p:cNvPr>
          <p:cNvSpPr>
            <a:spLocks noGrp="1"/>
          </p:cNvSpPr>
          <p:nvPr>
            <p:ph type="subTitle" idx="1"/>
          </p:nvPr>
        </p:nvSpPr>
        <p:spPr>
          <a:xfrm>
            <a:off x="810985" y="690110"/>
            <a:ext cx="4305301" cy="1655762"/>
          </a:xfrm>
        </p:spPr>
        <p:txBody>
          <a:bodyPr>
            <a:noAutofit/>
          </a:bodyPr>
          <a:lstStyle/>
          <a:p>
            <a:pPr algn="l"/>
            <a:r>
              <a:rPr lang="pt-BR" sz="1100" b="0" i="0" dirty="0">
                <a:solidFill>
                  <a:srgbClr val="3D3D3D"/>
                </a:solidFill>
                <a:effectLst/>
                <a:latin typeface="Open Sans" panose="020B0606030504020204" pitchFamily="34" charset="0"/>
              </a:rPr>
              <a:t>Há exatos três anos as companhias viram, do dia para a noite, sua relação de trabalho se transformar. De lá para cá, assistimos ao movimento que ficou conhecido como </a:t>
            </a:r>
            <a:r>
              <a:rPr lang="pt-BR" sz="1100" b="0" i="0" dirty="0" err="1">
                <a:solidFill>
                  <a:srgbClr val="3D3D3D"/>
                </a:solidFill>
                <a:effectLst/>
                <a:latin typeface="Open Sans" panose="020B0606030504020204" pitchFamily="34" charset="0"/>
              </a:rPr>
              <a:t>great</a:t>
            </a:r>
            <a:r>
              <a:rPr lang="pt-BR" sz="1100" b="0" i="0" dirty="0">
                <a:solidFill>
                  <a:srgbClr val="3D3D3D"/>
                </a:solidFill>
                <a:effectLst/>
                <a:latin typeface="Open Sans" panose="020B0606030504020204" pitchFamily="34" charset="0"/>
              </a:rPr>
              <a:t> </a:t>
            </a:r>
            <a:r>
              <a:rPr lang="pt-BR" sz="1100" b="0" i="0" dirty="0" err="1">
                <a:solidFill>
                  <a:srgbClr val="3D3D3D"/>
                </a:solidFill>
                <a:effectLst/>
                <a:latin typeface="Open Sans" panose="020B0606030504020204" pitchFamily="34" charset="0"/>
              </a:rPr>
              <a:t>resignation</a:t>
            </a:r>
            <a:r>
              <a:rPr lang="pt-BR" sz="1100" b="0" i="0" dirty="0">
                <a:solidFill>
                  <a:srgbClr val="3D3D3D"/>
                </a:solidFill>
                <a:effectLst/>
                <a:latin typeface="Open Sans" panose="020B0606030504020204" pitchFamily="34" charset="0"/>
              </a:rPr>
              <a:t>, ou a grande renúncia, com colaboradores pedindo demissão em massa por estarem em busca de um trabalho que tivesse um significado para eles. </a:t>
            </a:r>
          </a:p>
          <a:p>
            <a:pPr algn="l"/>
            <a:r>
              <a:rPr lang="pt-BR" sz="1100" b="0" i="0" dirty="0">
                <a:solidFill>
                  <a:srgbClr val="3D3D3D"/>
                </a:solidFill>
                <a:effectLst/>
                <a:latin typeface="Open Sans" panose="020B0606030504020204" pitchFamily="34" charset="0"/>
              </a:rPr>
              <a:t>Depois veio o </a:t>
            </a:r>
            <a:r>
              <a:rPr lang="pt-BR" sz="1100" b="0" i="0" dirty="0" err="1">
                <a:solidFill>
                  <a:srgbClr val="3D3D3D"/>
                </a:solidFill>
                <a:effectLst/>
                <a:latin typeface="Open Sans" panose="020B0606030504020204" pitchFamily="34" charset="0"/>
              </a:rPr>
              <a:t>quiet</a:t>
            </a:r>
            <a:r>
              <a:rPr lang="pt-BR" sz="1100" b="0" i="0" dirty="0">
                <a:solidFill>
                  <a:srgbClr val="3D3D3D"/>
                </a:solidFill>
                <a:effectLst/>
                <a:latin typeface="Open Sans" panose="020B0606030504020204" pitchFamily="34" charset="0"/>
              </a:rPr>
              <a:t> </a:t>
            </a:r>
            <a:r>
              <a:rPr lang="pt-BR" sz="1100" b="0" i="0" dirty="0" err="1">
                <a:solidFill>
                  <a:srgbClr val="3D3D3D"/>
                </a:solidFill>
                <a:effectLst/>
                <a:latin typeface="Open Sans" panose="020B0606030504020204" pitchFamily="34" charset="0"/>
              </a:rPr>
              <a:t>quitting</a:t>
            </a:r>
            <a:r>
              <a:rPr lang="pt-BR" sz="1100" b="0" i="0" dirty="0">
                <a:solidFill>
                  <a:srgbClr val="3D3D3D"/>
                </a:solidFill>
                <a:effectLst/>
                <a:latin typeface="Open Sans" panose="020B0606030504020204" pitchFamily="34" charset="0"/>
              </a:rPr>
              <a:t>, em que as pessoas continuam trabalhando, mas fazendo o mínimo possível. Esses movimentos nada mais são do que pressões para que o mercado corporativo perceba que não há espaço para modelos mentais do passado, como o excesso de hierarquia, burocracia e trabalhos sem sentido.</a:t>
            </a:r>
          </a:p>
          <a:p>
            <a:pPr algn="l"/>
            <a:r>
              <a:rPr lang="pt-BR" sz="1100" b="0" i="0" dirty="0">
                <a:solidFill>
                  <a:srgbClr val="3D3D3D"/>
                </a:solidFill>
                <a:effectLst/>
                <a:latin typeface="Open Sans" panose="020B0606030504020204" pitchFamily="34" charset="0"/>
              </a:rPr>
              <a:t>Com esse novo comportamento do colaborador, o pacote de benefícios que uma empresa oferece aos seus colaboradores ganha ainda mais relevância. As pessoas querem que a organização cuide delas, que as ajude a terem mais qualidade de vida, tanto dentro quanto fora do trabalho. </a:t>
            </a:r>
          </a:p>
          <a:p>
            <a:pPr algn="l"/>
            <a:r>
              <a:rPr lang="pt-BR" sz="1100" b="0" i="0">
                <a:solidFill>
                  <a:srgbClr val="3D3D3D"/>
                </a:solidFill>
                <a:effectLst/>
                <a:latin typeface="Open Sans" panose="020B0606030504020204" pitchFamily="34" charset="0"/>
              </a:rPr>
              <a:t>Visando </a:t>
            </a:r>
            <a:r>
              <a:rPr lang="pt-BR" sz="1100" b="0" i="0" dirty="0">
                <a:solidFill>
                  <a:srgbClr val="3D3D3D"/>
                </a:solidFill>
                <a:effectLst/>
                <a:latin typeface="Open Sans" panose="020B0606030504020204" pitchFamily="34" charset="0"/>
              </a:rPr>
              <a:t>mapear as tendências dos benefícios, a Pipo Saúde - corretora de benefícios corporativos de saúde, focada em atendimento humanizado, tecnologia e uso de dados - realizou a Pesquisa de Benefícios de Saúde 2023, que reuniu dados de 437 empresas de 23 segmentos, como tecnologia e mídia, serviços, educação, saúde, financeiro, entre outras, e de todos os portes. No total, foram mais de 380 mil colaboradores impactados pelo levantamento. Desses, 59,5% ocupam cargo de gestão e 40,5% dos participantes são contribuintes individuais.</a:t>
            </a:r>
          </a:p>
          <a:p>
            <a:pPr algn="l"/>
            <a:r>
              <a:rPr lang="pt-BR" sz="1100" b="0" i="0" dirty="0">
                <a:solidFill>
                  <a:srgbClr val="3D3D3D"/>
                </a:solidFill>
                <a:effectLst/>
                <a:latin typeface="Open Sans" panose="020B0606030504020204" pitchFamily="34" charset="0"/>
              </a:rPr>
              <a:t>Para melhor entender o pacote de benefícios entregue pelas empresas, a Pipo mapeou a oferta de seguros de saúde, incluindo modalidade de adesão, se há plano diferenciado por cargo, quais as principais operadoras, nível de abrangência, tipo de acomodação, contribuição e coparticipação, possibilidade de upgrade e política de inclusão de dependentes. Além disso, foram coletados dados para determinar o movimento do mercado em relação aos benefícios de bem-estar físico e de bem-estar mental, bem como a flexibilização dos benefícios de saúde e o grau de importância de cada um deles no ponto de vista do RH.</a:t>
            </a:r>
          </a:p>
          <a:p>
            <a:pPr algn="l"/>
            <a:r>
              <a:rPr lang="pt-BR" sz="1100" b="0" i="0" dirty="0">
                <a:solidFill>
                  <a:srgbClr val="3D3D3D"/>
                </a:solidFill>
                <a:effectLst/>
                <a:latin typeface="Open Sans" panose="020B0606030504020204" pitchFamily="34" charset="0"/>
              </a:rPr>
              <a:t>O estudo identificou que as empresas de grande porte têm maior tendência em oferecer mais benefícios de saúde aos seus colaboradores que as de porte menor. No geral, os planos de saúde lideram os benefícios ofertados. Entretanto, o mercado corporativo tem outras opções, como plano odontológico, seguro de vida, programas de bem-estar físico e mental.</a:t>
            </a:r>
          </a:p>
          <a:p>
            <a:pPr algn="l"/>
            <a:r>
              <a:rPr lang="pt-BR" sz="1100" b="0" i="0" dirty="0">
                <a:solidFill>
                  <a:srgbClr val="3D3D3D"/>
                </a:solidFill>
                <a:effectLst/>
                <a:latin typeface="Open Sans" panose="020B0606030504020204" pitchFamily="34" charset="0"/>
              </a:rPr>
              <a:t>A maioria das empresas pesquisadas (82%) oferecem pelo menos dois benefícios de saúde para seus colaboradores, mas ainda poucas (17,8%) têm pacote completo de benefícios (plano de saúde, plano odontológico, seguro de vida, bem-estar físico e bem-estar mental). Entretanto, é significativo o número de empresas que oferecem o pacote completo de benefícios no grupo daquelas com mais de 500 colaboradores: 73% delas.</a:t>
            </a:r>
          </a:p>
          <a:p>
            <a:pPr algn="l"/>
            <a:r>
              <a:rPr lang="pt-BR" sz="1100" b="0" i="0" dirty="0">
                <a:solidFill>
                  <a:srgbClr val="3D3D3D"/>
                </a:solidFill>
                <a:effectLst/>
                <a:latin typeface="Open Sans" panose="020B0606030504020204" pitchFamily="34" charset="0"/>
              </a:rPr>
              <a:t>O benefício apontado como o mais importante por 86% dos profissionais de recursos humanos é o plano de saúde em razão do alto impacto que tem na atração de talentos. A relevância desse benefício, que também foi apontada na pesquisa anterior da Pipo Saúde em 2022, continua figurando no topo dos benefícios oferecidos pelas empresas. Dos respondentes, 91,1% oferecem plano de saúde no seu rol de benefícios, produto disponível em 95,5% das empresas com mais de 500 colaboradores e em 89,5% naquelas com até 500 colaboradores.</a:t>
            </a:r>
          </a:p>
          <a:p>
            <a:pPr algn="l"/>
            <a:r>
              <a:rPr lang="pt-BR" sz="1100" b="0" i="0" dirty="0">
                <a:solidFill>
                  <a:srgbClr val="3D3D3D"/>
                </a:solidFill>
                <a:effectLst/>
                <a:latin typeface="Open Sans" panose="020B0606030504020204" pitchFamily="34" charset="0"/>
              </a:rPr>
              <a:t>Em relação ao plano odontológico, pouco mais da metade dos profissionais de RH (56%) dão nota máxima de importância em oferecê-lo aos funcionários. A vantagem é que o custo desse benefício para a empresa é baixo, tornando-se um diferencial no momento de atrair e reter talentos. Das consultadas na pesquisa, 68,2% das empresas têm plano odontológico nos seus pacotes de benefícios.</a:t>
            </a:r>
          </a:p>
          <a:p>
            <a:pPr algn="l"/>
            <a:r>
              <a:rPr lang="pt-BR" sz="1100" b="0" i="0" dirty="0">
                <a:solidFill>
                  <a:srgbClr val="3D3D3D"/>
                </a:solidFill>
                <a:effectLst/>
                <a:latin typeface="Open Sans" panose="020B0606030504020204" pitchFamily="34" charset="0"/>
              </a:rPr>
              <a:t>Incluir seguro de vida no pacote de benefícios é interessante, já que representa um baixo impacto no orçamento da companhia e, ao mesmo tempo, demonstra preocupação com a segurança de seu colaborador. Para 58% dos profissionais que atuam na área de recursos humanos, seguro de vida é um benefício com nota máxima de importância. Esse percentual está alinhado ao identificado pela edição 2023 da pesquisa da Pipo Saúde: 61,6% dos entrevistados oferecem seguro de vida para seus colaboradores. Entretanto, é bom frisar que 79,4% dessas empresas oferecem o benefício por acordo sindical – as restantes são por liberalidade de decisão.</a:t>
            </a:r>
          </a:p>
          <a:p>
            <a:pPr algn="l"/>
            <a:r>
              <a:rPr lang="pt-BR" sz="1100" b="0" i="0" dirty="0">
                <a:solidFill>
                  <a:srgbClr val="3D3D3D"/>
                </a:solidFill>
                <a:effectLst/>
                <a:latin typeface="Open Sans" panose="020B0606030504020204" pitchFamily="34" charset="0"/>
              </a:rPr>
              <a:t>Em tempos em que a flexibilidade, de um modo geral, chama a atenção no mercado de trabalho, isso ainda não conquistou muito espaço quando o assunto é pacote de benefícios à saúde. Pelo estudo da Pipo Saúde, somente 9,6% das empresas são muito flexíveis, ao disponibilizar um montante para que o colaborador monte o pacote de benefícios de saúde que mais lhe atenda. Pacote fixo é a única opção na maioria das empresas (61%). Num meio termo, há 30,4% que permitem que o colaborador faça upgrade em alguns benefícios.</a:t>
            </a:r>
          </a:p>
          <a:p>
            <a:pPr algn="l"/>
            <a:r>
              <a:rPr lang="pt-BR" sz="1100" b="1" i="0" dirty="0">
                <a:solidFill>
                  <a:srgbClr val="3D3D3D"/>
                </a:solidFill>
                <a:effectLst/>
                <a:latin typeface="Roboto Slab" panose="020F0502020204030204" pitchFamily="2" charset="0"/>
              </a:rPr>
              <a:t>Bem-estar mental e físico</a:t>
            </a:r>
          </a:p>
          <a:p>
            <a:pPr algn="l"/>
            <a:r>
              <a:rPr lang="pt-BR" sz="1100" b="0" i="0" dirty="0">
                <a:solidFill>
                  <a:srgbClr val="3D3D3D"/>
                </a:solidFill>
                <a:effectLst/>
                <a:latin typeface="Open Sans" panose="020B0606030504020204" pitchFamily="34" charset="0"/>
              </a:rPr>
              <a:t>Neste período pós-pandêmico, os profissionais de RH confirmam o quanto é importante a empresa oferecer benefício de saúde mental: 75% deles colocam como sendo o mais importante entre todos os benefícios neste momento, diante do crescente número de pessoas que sofrem de ansiedade e depressão, além de burnout. Os números revelam que o benefício de bem-estar mental está mais presente nas empresas de maior porte (42,8%) do que naquelas com menos de 500 colaboradores (28,3%).</a:t>
            </a:r>
          </a:p>
          <a:p>
            <a:pPr algn="l"/>
            <a:r>
              <a:rPr lang="pt-BR" sz="1100" b="0" i="0" dirty="0">
                <a:solidFill>
                  <a:srgbClr val="3D3D3D"/>
                </a:solidFill>
                <a:effectLst/>
                <a:latin typeface="Open Sans" panose="020B0606030504020204" pitchFamily="34" charset="0"/>
              </a:rPr>
              <a:t>Já os benefícios voltados à saúde física fazem parte do pacote oferecido por mais de quatro em cada dez empresas. A maioria (72,1%) banca a adesão do colaborador ao benefício, mas é o funcionário que fica responsável financeiramente pelos custos do plano escolhido, enquanto 24,6% das empresas assumem todo o custo. O modelo mais usual é a parceria com alguma empresa, como </a:t>
            </a:r>
            <a:r>
              <a:rPr lang="pt-BR" sz="1100" b="0" i="0" dirty="0" err="1">
                <a:solidFill>
                  <a:srgbClr val="3D3D3D"/>
                </a:solidFill>
                <a:effectLst/>
                <a:latin typeface="Open Sans" panose="020B0606030504020204" pitchFamily="34" charset="0"/>
              </a:rPr>
              <a:t>Gympass</a:t>
            </a:r>
            <a:r>
              <a:rPr lang="pt-BR" sz="1100" b="0" i="0" dirty="0">
                <a:solidFill>
                  <a:srgbClr val="3D3D3D"/>
                </a:solidFill>
                <a:effectLst/>
                <a:latin typeface="Open Sans" panose="020B0606030504020204" pitchFamily="34" charset="0"/>
              </a:rPr>
              <a:t>, mas há empresas que optam por conceder um auxílio livre, como o reembolso do gasto com academias.</a:t>
            </a:r>
          </a:p>
          <a:p>
            <a:pPr algn="l"/>
            <a:r>
              <a:rPr lang="pt-BR" sz="1100" b="0" i="0" dirty="0">
                <a:solidFill>
                  <a:srgbClr val="3D3D3D"/>
                </a:solidFill>
                <a:effectLst/>
                <a:latin typeface="Open Sans" panose="020B0606030504020204" pitchFamily="34" charset="0"/>
              </a:rPr>
              <a:t>Aqui mais dados da pesquisa:</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82%</a:t>
            </a:r>
            <a:r>
              <a:rPr lang="pt-BR" sz="1100" b="0" i="0" dirty="0">
                <a:solidFill>
                  <a:srgbClr val="3D3D3D"/>
                </a:solidFill>
                <a:effectLst/>
                <a:latin typeface="Open Sans" panose="020B0606030504020204" pitchFamily="34" charset="0"/>
              </a:rPr>
              <a:t> das empresas oferecem ao menos dois benefícios de saúde.</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63,2%</a:t>
            </a:r>
            <a:r>
              <a:rPr lang="pt-BR" sz="1100" b="0" i="0" dirty="0">
                <a:solidFill>
                  <a:srgbClr val="3D3D3D"/>
                </a:solidFill>
                <a:effectLst/>
                <a:latin typeface="Open Sans" panose="020B0606030504020204" pitchFamily="34" charset="0"/>
              </a:rPr>
              <a:t> das empresas oferecem três ou mais benefícios de saúde.</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17,8%</a:t>
            </a:r>
            <a:r>
              <a:rPr lang="pt-BR" sz="1100" b="0" i="0" dirty="0">
                <a:solidFill>
                  <a:srgbClr val="3D3D3D"/>
                </a:solidFill>
                <a:effectLst/>
                <a:latin typeface="Open Sans" panose="020B0606030504020204" pitchFamily="34" charset="0"/>
              </a:rPr>
              <a:t> oferecem o pacote completo de benefícios de saúde.</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73%</a:t>
            </a:r>
            <a:r>
              <a:rPr lang="pt-BR" sz="1100" b="0" i="0" dirty="0">
                <a:solidFill>
                  <a:srgbClr val="3D3D3D"/>
                </a:solidFill>
                <a:effectLst/>
                <a:latin typeface="Open Sans" panose="020B0606030504020204" pitchFamily="34" charset="0"/>
              </a:rPr>
              <a:t> das empresas que oferecem o pacote completo possuem mais de 500 colaboradores.</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52,6%</a:t>
            </a:r>
            <a:r>
              <a:rPr lang="pt-BR" sz="1100" b="0" i="0" dirty="0">
                <a:solidFill>
                  <a:srgbClr val="3D3D3D"/>
                </a:solidFill>
                <a:effectLst/>
                <a:latin typeface="Open Sans" panose="020B0606030504020204" pitchFamily="34" charset="0"/>
              </a:rPr>
              <a:t> oferecem os três principais seguros de saúde (plano de saúde, plano odontológico e seguro de vida).</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26,1%</a:t>
            </a:r>
            <a:r>
              <a:rPr lang="pt-BR" sz="1100" b="0" i="0" dirty="0">
                <a:solidFill>
                  <a:srgbClr val="3D3D3D"/>
                </a:solidFill>
                <a:effectLst/>
                <a:latin typeface="Open Sans" panose="020B0606030504020204" pitchFamily="34" charset="0"/>
              </a:rPr>
              <a:t> oferecem tanto benefícios de bem-estar físico quanto de bem-estar mental.</a:t>
            </a:r>
          </a:p>
          <a:p>
            <a:pPr algn="l">
              <a:buFont typeface="Arial" panose="020B0604020202020204" pitchFamily="34" charset="0"/>
              <a:buChar char="•"/>
            </a:pPr>
            <a:r>
              <a:rPr lang="pt-BR" sz="1100" b="1" i="0" dirty="0">
                <a:solidFill>
                  <a:srgbClr val="3D3D3D"/>
                </a:solidFill>
                <a:effectLst/>
                <a:latin typeface="Open Sans" panose="020B0606030504020204" pitchFamily="34" charset="0"/>
              </a:rPr>
              <a:t>41,6%</a:t>
            </a:r>
            <a:r>
              <a:rPr lang="pt-BR" sz="1100" b="0" i="0" dirty="0">
                <a:solidFill>
                  <a:srgbClr val="3D3D3D"/>
                </a:solidFill>
                <a:effectLst/>
                <a:latin typeface="Open Sans" panose="020B0606030504020204" pitchFamily="34" charset="0"/>
              </a:rPr>
              <a:t> não oferecem nenhum benefício de bem-estar.</a:t>
            </a:r>
          </a:p>
          <a:p>
            <a:br>
              <a:rPr lang="pt-BR" sz="1100" dirty="0"/>
            </a:br>
            <a:endParaRPr lang="pt-BR" sz="1100" dirty="0"/>
          </a:p>
        </p:txBody>
      </p:sp>
    </p:spTree>
    <p:extLst>
      <p:ext uri="{BB962C8B-B14F-4D97-AF65-F5344CB8AC3E}">
        <p14:creationId xmlns:p14="http://schemas.microsoft.com/office/powerpoint/2010/main" val="2416563868"/>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o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1293</TotalTime>
  <Words>1174</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vt:i4>
      </vt:variant>
    </vt:vector>
  </HeadingPairs>
  <TitlesOfParts>
    <vt:vector size="7" baseType="lpstr">
      <vt:lpstr>Aptos</vt:lpstr>
      <vt:lpstr>Aptos Display</vt:lpstr>
      <vt:lpstr>Arial</vt:lpstr>
      <vt:lpstr>Open Sans</vt:lpstr>
      <vt:lpstr>Roboto Slab</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CLAUDIA VON EHNERT</dc:creator>
  <cp:lastModifiedBy>CLAUDIA VON EHNERT</cp:lastModifiedBy>
  <cp:revision>1</cp:revision>
  <dcterms:created xsi:type="dcterms:W3CDTF">2024-03-24T15:03:47Z</dcterms:created>
  <dcterms:modified xsi:type="dcterms:W3CDTF">2024-03-25T12:36:48Z</dcterms:modified>
</cp:coreProperties>
</file>